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diagrams/data2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2.xml" ContentType="application/vnd.openxmlformats-officedocument.drawingml.diagramLayout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79" r:id="rId20"/>
    <p:sldId id="2580" r:id="rId21"/>
    <p:sldId id="2581" r:id="rId22"/>
    <p:sldId id="2582" r:id="rId23"/>
    <p:sldId id="2583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Índices em Bancos de Dados: Tipos, Criação e Impactos na Performance" id="{C18695E8-0654-4E44-A378-278574E87AE5}">
          <p14:sldIdLst>
            <p14:sldId id="2561"/>
            <p14:sldId id="2562"/>
          </p14:sldIdLst>
        </p14:section>
        <p14:section name="Conceito e importância dos índices em bancos de dados" id="{4EDC6F7A-F26F-4E04-8AAA-7A520F47CE74}">
          <p14:sldIdLst>
            <p14:sldId id="2563"/>
            <p14:sldId id="2564"/>
            <p14:sldId id="2565"/>
            <p14:sldId id="2566"/>
          </p14:sldIdLst>
        </p14:section>
        <p14:section name="Tipos de índices: BTREE, HASH e FULLTEXT" id="{2730443C-E4C7-4CD3-B39B-38B583007FFE}">
          <p14:sldIdLst>
            <p14:sldId id="2567"/>
            <p14:sldId id="2568"/>
            <p14:sldId id="2569"/>
            <p14:sldId id="2570"/>
          </p14:sldIdLst>
        </p14:section>
        <p14:section name="Como e quando criar índices em bancos de dados" id="{0AA3645A-EE56-4D9D-941F-AB4B65B130A1}">
          <p14:sldIdLst>
            <p14:sldId id="2571"/>
            <p14:sldId id="2572"/>
            <p14:sldId id="2573"/>
            <p14:sldId id="2574"/>
          </p14:sldIdLst>
        </p14:section>
        <p14:section name="Impacto dos índices na performance das consultas" id="{336B5B73-FE64-464B-968B-5D626986F452}">
          <p14:sldIdLst>
            <p14:sldId id="2575"/>
            <p14:sldId id="2576"/>
            <p14:sldId id="2577"/>
            <p14:sldId id="2578"/>
          </p14:sldIdLst>
        </p14:section>
        <p14:section name="Utilização do EXPLAIN para análise de planos de execução" id="{E015A484-9014-4148-95D3-C0655EBB9A22}">
          <p14:sldIdLst>
            <p14:sldId id="2579"/>
            <p14:sldId id="2580"/>
            <p14:sldId id="2581"/>
            <p14:sldId id="2582"/>
          </p14:sldIdLst>
        </p14:section>
        <p14:section name="Conclusão" id="{E806FF28-682D-47CF-BA71-1EC67EB64884}">
          <p14:sldIdLst>
            <p14:sldId id="25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openxmlformats.org/officeDocument/2006/relationships/customXml" Target="../customXml/item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BC76B7-DC6E-4897-B32B-8B6945C3E590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A9A8CAA3-B837-4B43-A3EB-F3F29C07387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Busca Rápida por Igualdade</a:t>
          </a:r>
        </a:p>
      </dgm:t>
    </dgm:pt>
    <dgm:pt modelId="{7578D3A9-3305-437D-A655-C923BF29943F}" type="parTrans" cxnId="{093E4326-5A95-4AC3-88F2-ABFD6416BCE6}">
      <dgm:prSet/>
      <dgm:spPr/>
      <dgm:t>
        <a:bodyPr/>
        <a:lstStyle/>
        <a:p>
          <a:endParaRPr lang="pt-BR"/>
        </a:p>
      </dgm:t>
    </dgm:pt>
    <dgm:pt modelId="{C81D16FB-E735-47A3-9A0A-9FF32B2CE31A}" type="sibTrans" cxnId="{093E4326-5A95-4AC3-88F2-ABFD6416BCE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EB5A6B01-8BE7-49CF-960F-C2452B145EB6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Índices HASH proporcionam buscas rápidas e eficientes para consultas exatas baseadas em tabelas de dispersão.</a:t>
          </a:r>
        </a:p>
      </dgm:t>
    </dgm:pt>
    <dgm:pt modelId="{D837E67F-FE3C-4DED-9441-71A5E2B4FC19}" type="parTrans" cxnId="{EF8731D1-F070-4A16-A077-8A436B9548FC}">
      <dgm:prSet/>
      <dgm:spPr/>
      <dgm:t>
        <a:bodyPr/>
        <a:lstStyle/>
        <a:p>
          <a:endParaRPr lang="pt-BR"/>
        </a:p>
      </dgm:t>
    </dgm:pt>
    <dgm:pt modelId="{A0F2AD01-BFF7-4303-A786-CB8C3026D2E0}" type="sibTrans" cxnId="{EF8731D1-F070-4A16-A077-8A436B9548FC}">
      <dgm:prSet/>
      <dgm:spPr/>
      <dgm:t>
        <a:bodyPr/>
        <a:lstStyle/>
        <a:p>
          <a:endParaRPr lang="pt-BR"/>
        </a:p>
      </dgm:t>
    </dgm:pt>
    <dgm:pt modelId="{1205413C-340A-4F04-912A-0954ABF3532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Limitações em Consultas por Intervalo</a:t>
          </a:r>
        </a:p>
      </dgm:t>
    </dgm:pt>
    <dgm:pt modelId="{B7BB104D-B32C-4E00-A692-E78C635B6C7C}" type="parTrans" cxnId="{F6FB8DEB-2EF5-4EE2-8393-7EFFB3340ED0}">
      <dgm:prSet/>
      <dgm:spPr/>
      <dgm:t>
        <a:bodyPr/>
        <a:lstStyle/>
        <a:p>
          <a:endParaRPr lang="pt-BR"/>
        </a:p>
      </dgm:t>
    </dgm:pt>
    <dgm:pt modelId="{5D99F2E4-FC31-49E2-B2DB-059F282CC4DC}" type="sibTrans" cxnId="{F6FB8DEB-2EF5-4EE2-8393-7EFFB3340ED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16601A5A-5E5C-4D0E-9033-D7CF5CA480B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Índices HASH não suportam consultas que envolvam intervalos de valores, restringindo sua aplicabilidade.</a:t>
          </a:r>
        </a:p>
      </dgm:t>
    </dgm:pt>
    <dgm:pt modelId="{497E9986-D665-4254-8479-E0A61A6DA88D}" type="parTrans" cxnId="{14C04E15-2C1E-4EC4-BB6F-60D1AC1ACD42}">
      <dgm:prSet/>
      <dgm:spPr/>
      <dgm:t>
        <a:bodyPr/>
        <a:lstStyle/>
        <a:p>
          <a:endParaRPr lang="pt-BR"/>
        </a:p>
      </dgm:t>
    </dgm:pt>
    <dgm:pt modelId="{01E7266A-202A-4D5A-84FE-C759BFDB59EA}" type="sibTrans" cxnId="{14C04E15-2C1E-4EC4-BB6F-60D1AC1ACD42}">
      <dgm:prSet/>
      <dgm:spPr/>
      <dgm:t>
        <a:bodyPr/>
        <a:lstStyle/>
        <a:p>
          <a:endParaRPr lang="pt-BR"/>
        </a:p>
      </dgm:t>
    </dgm:pt>
    <dgm:pt modelId="{C42EA283-576C-4A70-BFBA-C7A893E0D3E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Restrição em Ordenações</a:t>
          </a:r>
        </a:p>
      </dgm:t>
    </dgm:pt>
    <dgm:pt modelId="{C8E4AB96-1D26-412F-AFB8-52FF6132240F}" type="parTrans" cxnId="{90EB3B8E-BD9A-4009-80E4-4A39E9AE6415}">
      <dgm:prSet/>
      <dgm:spPr/>
      <dgm:t>
        <a:bodyPr/>
        <a:lstStyle/>
        <a:p>
          <a:endParaRPr lang="pt-BR"/>
        </a:p>
      </dgm:t>
    </dgm:pt>
    <dgm:pt modelId="{CFC6B8FE-F1EF-4B54-964F-1716F2992E95}" type="sibTrans" cxnId="{90EB3B8E-BD9A-4009-80E4-4A39E9AE6415}">
      <dgm:prSet/>
      <dgm:spPr/>
      <dgm:t>
        <a:bodyPr/>
        <a:lstStyle/>
        <a:p>
          <a:endParaRPr lang="pt-BR"/>
        </a:p>
      </dgm:t>
    </dgm:pt>
    <dgm:pt modelId="{730AC164-F512-4EFA-91E1-39B05935D75A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Índices HASH não permitem ordenações naturais dos dados, limitando seu uso em operações que exigem ordenação.</a:t>
          </a:r>
        </a:p>
      </dgm:t>
    </dgm:pt>
    <dgm:pt modelId="{3688E500-D9D8-4415-953E-FC20CC8B111B}" type="parTrans" cxnId="{165BE758-A7C7-408A-A9A0-A8CD8924F23E}">
      <dgm:prSet/>
      <dgm:spPr/>
      <dgm:t>
        <a:bodyPr/>
        <a:lstStyle/>
        <a:p>
          <a:endParaRPr lang="pt-BR"/>
        </a:p>
      </dgm:t>
    </dgm:pt>
    <dgm:pt modelId="{ABC89AFF-443D-4248-B0E8-496555FACBD5}" type="sibTrans" cxnId="{165BE758-A7C7-408A-A9A0-A8CD8924F23E}">
      <dgm:prSet/>
      <dgm:spPr/>
      <dgm:t>
        <a:bodyPr/>
        <a:lstStyle/>
        <a:p>
          <a:endParaRPr lang="pt-BR"/>
        </a:p>
      </dgm:t>
    </dgm:pt>
    <dgm:pt modelId="{433AF170-50D5-4131-BC46-36E2C4B505A6}" type="pres">
      <dgm:prSet presAssocID="{24BC76B7-DC6E-4897-B32B-8B6945C3E590}" presName="Root" presStyleCnt="0">
        <dgm:presLayoutVars>
          <dgm:dir/>
          <dgm:resizeHandles val="exact"/>
        </dgm:presLayoutVars>
      </dgm:prSet>
      <dgm:spPr/>
    </dgm:pt>
    <dgm:pt modelId="{3AF73C46-105E-43F7-B676-A902F2E98249}" type="pres">
      <dgm:prSet presAssocID="{A9A8CAA3-B837-4B43-A3EB-F3F29C073871}" presName="Composite" presStyleCnt="0"/>
      <dgm:spPr/>
    </dgm:pt>
    <dgm:pt modelId="{DAE90530-E671-4383-AFFE-6CE06F3DBC03}" type="pres">
      <dgm:prSet presAssocID="{A9A8CAA3-B837-4B43-A3EB-F3F29C073871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25311" b="-6"/>
          <a:stretch/>
        </a:blipFill>
      </dgm:spPr>
      <dgm:extLst>
        <a:ext uri="{E40237B7-FDA0-4F09-8148-C483321AD2D9}">
          <dgm14:cNvPr xmlns:dgm14="http://schemas.microsoft.com/office/drawing/2010/diagram" id="0" name="" descr="Cartões velhos da contagem do golfe."/>
        </a:ext>
      </dgm:extLst>
    </dgm:pt>
    <dgm:pt modelId="{4152AB81-E686-4242-8080-E8A0D56BE102}" type="pres">
      <dgm:prSet presAssocID="{A9A8CAA3-B837-4B43-A3EB-F3F29C073871}" presName="Subtitle" presStyleLbl="revTx" presStyleIdx="0" presStyleCnt="6">
        <dgm:presLayoutVars>
          <dgm:chMax val="0"/>
          <dgm:bulletEnabled/>
        </dgm:presLayoutVars>
      </dgm:prSet>
      <dgm:spPr/>
    </dgm:pt>
    <dgm:pt modelId="{6F3D5E19-C25C-4C14-B08B-22C7D1B570B3}" type="pres">
      <dgm:prSet presAssocID="{A9A8CAA3-B837-4B43-A3EB-F3F29C073871}" presName="Description" presStyleLbl="revTx" presStyleIdx="1" presStyleCnt="6">
        <dgm:presLayoutVars>
          <dgm:bulletEnabled/>
        </dgm:presLayoutVars>
      </dgm:prSet>
      <dgm:spPr/>
    </dgm:pt>
    <dgm:pt modelId="{BE232605-8AC6-4CE0-8149-3D7E553EEFCF}" type="pres">
      <dgm:prSet presAssocID="{C81D16FB-E735-47A3-9A0A-9FF32B2CE31A}" presName="sibTrans" presStyleLbl="sibTrans2D1" presStyleIdx="0" presStyleCnt="0"/>
      <dgm:spPr/>
    </dgm:pt>
    <dgm:pt modelId="{8363ED3F-A50B-4701-809C-F7606EDE1923}" type="pres">
      <dgm:prSet presAssocID="{1205413C-340A-4F04-912A-0954ABF3532B}" presName="Composite" presStyleCnt="0"/>
      <dgm:spPr/>
    </dgm:pt>
    <dgm:pt modelId="{B11AFACC-B951-403B-B341-5AFA6151AD2D}" type="pres">
      <dgm:prSet presAssocID="{1205413C-340A-4F04-912A-0954ABF3532B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r="4" b="5"/>
          <a:stretch/>
        </a:blipFill>
      </dgm:spPr>
      <dgm:extLst>
        <a:ext uri="{E40237B7-FDA0-4F09-8148-C483321AD2D9}">
          <dgm14:cNvPr xmlns:dgm14="http://schemas.microsoft.com/office/drawing/2010/diagram" id="0" name="" descr="Tiro de um empresário segurando um monte de balões de criptomoeda em cima de um gráfico contra um fundo branco"/>
        </a:ext>
      </dgm:extLst>
    </dgm:pt>
    <dgm:pt modelId="{62334B63-7C42-4D30-9104-E00734083079}" type="pres">
      <dgm:prSet presAssocID="{1205413C-340A-4F04-912A-0954ABF3532B}" presName="Subtitle" presStyleLbl="revTx" presStyleIdx="2" presStyleCnt="6">
        <dgm:presLayoutVars>
          <dgm:chMax val="0"/>
          <dgm:bulletEnabled/>
        </dgm:presLayoutVars>
      </dgm:prSet>
      <dgm:spPr/>
    </dgm:pt>
    <dgm:pt modelId="{E58E3141-4E6A-4EC5-8669-39B6E87CD327}" type="pres">
      <dgm:prSet presAssocID="{1205413C-340A-4F04-912A-0954ABF3532B}" presName="Description" presStyleLbl="revTx" presStyleIdx="3" presStyleCnt="6">
        <dgm:presLayoutVars>
          <dgm:bulletEnabled/>
        </dgm:presLayoutVars>
      </dgm:prSet>
      <dgm:spPr/>
    </dgm:pt>
    <dgm:pt modelId="{14F5C4D3-CBA0-45BA-97AC-C9194232CDBE}" type="pres">
      <dgm:prSet presAssocID="{5D99F2E4-FC31-49E2-B2DB-059F282CC4DC}" presName="sibTrans" presStyleLbl="sibTrans2D1" presStyleIdx="0" presStyleCnt="0"/>
      <dgm:spPr/>
    </dgm:pt>
    <dgm:pt modelId="{2078D367-7204-4CC6-BF86-03DB548D798B}" type="pres">
      <dgm:prSet presAssocID="{C42EA283-576C-4A70-BFBA-C7A893E0D3EA}" presName="Composite" presStyleCnt="0"/>
      <dgm:spPr/>
    </dgm:pt>
    <dgm:pt modelId="{EFA6AC67-8999-4FDD-B4CE-470464E2DE1F}" type="pres">
      <dgm:prSet presAssocID="{C42EA283-576C-4A70-BFBA-C7A893E0D3EA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2" r="38540" b="5"/>
          <a:stretch/>
        </a:blipFill>
      </dgm:spPr>
      <dgm:extLst>
        <a:ext uri="{E40237B7-FDA0-4F09-8148-C483321AD2D9}">
          <dgm14:cNvPr xmlns:dgm14="http://schemas.microsoft.com/office/drawing/2010/diagram" id="0" name="" descr="Representação gráfica de código de computador multicolorida criptografada com formas de dados de bloco 3D. Projeto conceitual no domínio de mineração de dados, realidade virtual, bancos de dados e tecnologia futurista."/>
        </a:ext>
      </dgm:extLst>
    </dgm:pt>
    <dgm:pt modelId="{695C1021-CA83-4E0A-82AE-CC2529566E34}" type="pres">
      <dgm:prSet presAssocID="{C42EA283-576C-4A70-BFBA-C7A893E0D3EA}" presName="Subtitle" presStyleLbl="revTx" presStyleIdx="4" presStyleCnt="6">
        <dgm:presLayoutVars>
          <dgm:chMax val="0"/>
          <dgm:bulletEnabled/>
        </dgm:presLayoutVars>
      </dgm:prSet>
      <dgm:spPr/>
    </dgm:pt>
    <dgm:pt modelId="{BCBB1FDA-EA1A-4D44-94D2-F0735B54A9D3}" type="pres">
      <dgm:prSet presAssocID="{C42EA283-576C-4A70-BFBA-C7A893E0D3EA}" presName="Description" presStyleLbl="revTx" presStyleIdx="5" presStyleCnt="6">
        <dgm:presLayoutVars>
          <dgm:bulletEnabled/>
        </dgm:presLayoutVars>
      </dgm:prSet>
      <dgm:spPr/>
    </dgm:pt>
  </dgm:ptLst>
  <dgm:cxnLst>
    <dgm:cxn modelId="{14C04E15-2C1E-4EC4-BB6F-60D1AC1ACD42}" srcId="{1205413C-340A-4F04-912A-0954ABF3532B}" destId="{16601A5A-5E5C-4D0E-9033-D7CF5CA480B5}" srcOrd="0" destOrd="0" parTransId="{497E9986-D665-4254-8479-E0A61A6DA88D}" sibTransId="{01E7266A-202A-4D5A-84FE-C759BFDB59EA}"/>
    <dgm:cxn modelId="{C8977D25-325F-4615-A37E-755576A51495}" type="presOf" srcId="{C42EA283-576C-4A70-BFBA-C7A893E0D3EA}" destId="{695C1021-CA83-4E0A-82AE-CC2529566E34}" srcOrd="0" destOrd="0" presId="urn:microsoft.com/office/officeart/2024/3/layout/verticalVisualTextBlock1"/>
    <dgm:cxn modelId="{093E4326-5A95-4AC3-88F2-ABFD6416BCE6}" srcId="{24BC76B7-DC6E-4897-B32B-8B6945C3E590}" destId="{A9A8CAA3-B837-4B43-A3EB-F3F29C073871}" srcOrd="0" destOrd="0" parTransId="{7578D3A9-3305-437D-A655-C923BF29943F}" sibTransId="{C81D16FB-E735-47A3-9A0A-9FF32B2CE31A}"/>
    <dgm:cxn modelId="{4386D834-5B97-49EB-88F8-83AA58062507}" type="presOf" srcId="{24BC76B7-DC6E-4897-B32B-8B6945C3E590}" destId="{433AF170-50D5-4131-BC46-36E2C4B505A6}" srcOrd="0" destOrd="0" presId="urn:microsoft.com/office/officeart/2024/3/layout/verticalVisualTextBlock1"/>
    <dgm:cxn modelId="{76648B38-A4CC-4CEF-A17E-DAEAA4D9A2D2}" type="presOf" srcId="{730AC164-F512-4EFA-91E1-39B05935D75A}" destId="{BCBB1FDA-EA1A-4D44-94D2-F0735B54A9D3}" srcOrd="0" destOrd="0" presId="urn:microsoft.com/office/officeart/2024/3/layout/verticalVisualTextBlock1"/>
    <dgm:cxn modelId="{485BF760-06E1-438A-84F2-60907BCA1F7F}" type="presOf" srcId="{16601A5A-5E5C-4D0E-9033-D7CF5CA480B5}" destId="{E58E3141-4E6A-4EC5-8669-39B6E87CD327}" srcOrd="0" destOrd="0" presId="urn:microsoft.com/office/officeart/2024/3/layout/verticalVisualTextBlock1"/>
    <dgm:cxn modelId="{C7B7C953-644A-4A23-8501-39D0466853EE}" type="presOf" srcId="{C81D16FB-E735-47A3-9A0A-9FF32B2CE31A}" destId="{BE232605-8AC6-4CE0-8149-3D7E553EEFCF}" srcOrd="0" destOrd="0" presId="urn:microsoft.com/office/officeart/2024/3/layout/verticalVisualTextBlock1"/>
    <dgm:cxn modelId="{165BE758-A7C7-408A-A9A0-A8CD8924F23E}" srcId="{C42EA283-576C-4A70-BFBA-C7A893E0D3EA}" destId="{730AC164-F512-4EFA-91E1-39B05935D75A}" srcOrd="0" destOrd="0" parTransId="{3688E500-D9D8-4415-953E-FC20CC8B111B}" sibTransId="{ABC89AFF-443D-4248-B0E8-496555FACBD5}"/>
    <dgm:cxn modelId="{8401DF86-8303-4096-AFF2-5AC76BFAB831}" type="presOf" srcId="{A9A8CAA3-B837-4B43-A3EB-F3F29C073871}" destId="{4152AB81-E686-4242-8080-E8A0D56BE102}" srcOrd="0" destOrd="0" presId="urn:microsoft.com/office/officeart/2024/3/layout/verticalVisualTextBlock1"/>
    <dgm:cxn modelId="{90EB3B8E-BD9A-4009-80E4-4A39E9AE6415}" srcId="{24BC76B7-DC6E-4897-B32B-8B6945C3E590}" destId="{C42EA283-576C-4A70-BFBA-C7A893E0D3EA}" srcOrd="2" destOrd="0" parTransId="{C8E4AB96-1D26-412F-AFB8-52FF6132240F}" sibTransId="{CFC6B8FE-F1EF-4B54-964F-1716F2992E95}"/>
    <dgm:cxn modelId="{0544E2A5-C1A4-4DBB-9E2F-BB54DA7F98BC}" type="presOf" srcId="{5D99F2E4-FC31-49E2-B2DB-059F282CC4DC}" destId="{14F5C4D3-CBA0-45BA-97AC-C9194232CDBE}" srcOrd="0" destOrd="0" presId="urn:microsoft.com/office/officeart/2024/3/layout/verticalVisualTextBlock1"/>
    <dgm:cxn modelId="{444374D0-B0CF-436E-B5B2-A13165ADFA2F}" type="presOf" srcId="{EB5A6B01-8BE7-49CF-960F-C2452B145EB6}" destId="{6F3D5E19-C25C-4C14-B08B-22C7D1B570B3}" srcOrd="0" destOrd="0" presId="urn:microsoft.com/office/officeart/2024/3/layout/verticalVisualTextBlock1"/>
    <dgm:cxn modelId="{EF8731D1-F070-4A16-A077-8A436B9548FC}" srcId="{A9A8CAA3-B837-4B43-A3EB-F3F29C073871}" destId="{EB5A6B01-8BE7-49CF-960F-C2452B145EB6}" srcOrd="0" destOrd="0" parTransId="{D837E67F-FE3C-4DED-9441-71A5E2B4FC19}" sibTransId="{A0F2AD01-BFF7-4303-A786-CB8C3026D2E0}"/>
    <dgm:cxn modelId="{7BFE82DD-554B-427F-9A02-52F64311174F}" type="presOf" srcId="{1205413C-340A-4F04-912A-0954ABF3532B}" destId="{62334B63-7C42-4D30-9104-E00734083079}" srcOrd="0" destOrd="0" presId="urn:microsoft.com/office/officeart/2024/3/layout/verticalVisualTextBlock1"/>
    <dgm:cxn modelId="{F6FB8DEB-2EF5-4EE2-8393-7EFFB3340ED0}" srcId="{24BC76B7-DC6E-4897-B32B-8B6945C3E590}" destId="{1205413C-340A-4F04-912A-0954ABF3532B}" srcOrd="1" destOrd="0" parTransId="{B7BB104D-B32C-4E00-A692-E78C635B6C7C}" sibTransId="{5D99F2E4-FC31-49E2-B2DB-059F282CC4DC}"/>
    <dgm:cxn modelId="{DE8C26C4-ABB1-482A-B097-91C5A0946E49}" type="presParOf" srcId="{433AF170-50D5-4131-BC46-36E2C4B505A6}" destId="{3AF73C46-105E-43F7-B676-A902F2E98249}" srcOrd="0" destOrd="0" presId="urn:microsoft.com/office/officeart/2024/3/layout/verticalVisualTextBlock1"/>
    <dgm:cxn modelId="{07AFE0C4-5F14-4E65-BFE7-B09A8C0CB99B}" type="presParOf" srcId="{3AF73C46-105E-43F7-B676-A902F2E98249}" destId="{DAE90530-E671-4383-AFFE-6CE06F3DBC03}" srcOrd="0" destOrd="0" presId="urn:microsoft.com/office/officeart/2024/3/layout/verticalVisualTextBlock1"/>
    <dgm:cxn modelId="{2DF68DE2-1D8D-4199-A8FD-5CC8260367BB}" type="presParOf" srcId="{3AF73C46-105E-43F7-B676-A902F2E98249}" destId="{4152AB81-E686-4242-8080-E8A0D56BE102}" srcOrd="1" destOrd="0" presId="urn:microsoft.com/office/officeart/2024/3/layout/verticalVisualTextBlock1"/>
    <dgm:cxn modelId="{FC3DC171-C194-446D-A237-F61500BF352A}" type="presParOf" srcId="{3AF73C46-105E-43F7-B676-A902F2E98249}" destId="{6F3D5E19-C25C-4C14-B08B-22C7D1B570B3}" srcOrd="2" destOrd="0" presId="urn:microsoft.com/office/officeart/2024/3/layout/verticalVisualTextBlock1"/>
    <dgm:cxn modelId="{7132F457-E961-43A6-B8F6-48084F43294C}" type="presParOf" srcId="{433AF170-50D5-4131-BC46-36E2C4B505A6}" destId="{BE232605-8AC6-4CE0-8149-3D7E553EEFCF}" srcOrd="1" destOrd="0" presId="urn:microsoft.com/office/officeart/2024/3/layout/verticalVisualTextBlock1"/>
    <dgm:cxn modelId="{64B18A66-22A2-4F73-8D68-7D3DAA28BBE0}" type="presParOf" srcId="{433AF170-50D5-4131-BC46-36E2C4B505A6}" destId="{8363ED3F-A50B-4701-809C-F7606EDE1923}" srcOrd="2" destOrd="0" presId="urn:microsoft.com/office/officeart/2024/3/layout/verticalVisualTextBlock1"/>
    <dgm:cxn modelId="{A4D2C5A7-8032-42B0-A0D1-E6AAE1D80E78}" type="presParOf" srcId="{8363ED3F-A50B-4701-809C-F7606EDE1923}" destId="{B11AFACC-B951-403B-B341-5AFA6151AD2D}" srcOrd="0" destOrd="0" presId="urn:microsoft.com/office/officeart/2024/3/layout/verticalVisualTextBlock1"/>
    <dgm:cxn modelId="{F793B965-020E-46B9-B5E1-DB82EFAC5FF1}" type="presParOf" srcId="{8363ED3F-A50B-4701-809C-F7606EDE1923}" destId="{62334B63-7C42-4D30-9104-E00734083079}" srcOrd="1" destOrd="0" presId="urn:microsoft.com/office/officeart/2024/3/layout/verticalVisualTextBlock1"/>
    <dgm:cxn modelId="{C2A5798F-5484-45BF-B37A-621CF269C635}" type="presParOf" srcId="{8363ED3F-A50B-4701-809C-F7606EDE1923}" destId="{E58E3141-4E6A-4EC5-8669-39B6E87CD327}" srcOrd="2" destOrd="0" presId="urn:microsoft.com/office/officeart/2024/3/layout/verticalVisualTextBlock1"/>
    <dgm:cxn modelId="{A37B28FF-117D-46D6-9401-1864B4002ECA}" type="presParOf" srcId="{433AF170-50D5-4131-BC46-36E2C4B505A6}" destId="{14F5C4D3-CBA0-45BA-97AC-C9194232CDBE}" srcOrd="3" destOrd="0" presId="urn:microsoft.com/office/officeart/2024/3/layout/verticalVisualTextBlock1"/>
    <dgm:cxn modelId="{DB12B3B5-E4CF-4DD0-8BA1-2E441D8EEA73}" type="presParOf" srcId="{433AF170-50D5-4131-BC46-36E2C4B505A6}" destId="{2078D367-7204-4CC6-BF86-03DB548D798B}" srcOrd="4" destOrd="0" presId="urn:microsoft.com/office/officeart/2024/3/layout/verticalVisualTextBlock1"/>
    <dgm:cxn modelId="{20E59C63-0556-429E-89A6-1F20FABA3AED}" type="presParOf" srcId="{2078D367-7204-4CC6-BF86-03DB548D798B}" destId="{EFA6AC67-8999-4FDD-B4CE-470464E2DE1F}" srcOrd="0" destOrd="0" presId="urn:microsoft.com/office/officeart/2024/3/layout/verticalVisualTextBlock1"/>
    <dgm:cxn modelId="{89DCAAE7-EC05-4A09-91E9-6DCD17034BC5}" type="presParOf" srcId="{2078D367-7204-4CC6-BF86-03DB548D798B}" destId="{695C1021-CA83-4E0A-82AE-CC2529566E34}" srcOrd="1" destOrd="0" presId="urn:microsoft.com/office/officeart/2024/3/layout/verticalVisualTextBlock1"/>
    <dgm:cxn modelId="{524CCBF7-F343-46F6-AE69-52DEC38D91BC}" type="presParOf" srcId="{2078D367-7204-4CC6-BF86-03DB548D798B}" destId="{BCBB1FDA-EA1A-4D44-94D2-F0735B54A9D3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D2F971-7C54-47A9-A6CB-A30F1F0B1933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A3D18D-946F-4C96-A33C-C4903D0B369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Importância dos Índices</a:t>
          </a:r>
        </a:p>
      </dgm:t>
    </dgm:pt>
    <dgm:pt modelId="{35F6F4A2-2D9F-4AF4-825F-E79940BAA664}" type="parTrans" cxnId="{6DFCFEBB-1DB1-48B2-90BD-9DA3855548E7}">
      <dgm:prSet/>
      <dgm:spPr/>
      <dgm:t>
        <a:bodyPr/>
        <a:lstStyle/>
        <a:p>
          <a:endParaRPr lang="en-US"/>
        </a:p>
      </dgm:t>
    </dgm:pt>
    <dgm:pt modelId="{4D9CA9C1-85D1-4336-BBEC-6EDE7BA1F0D3}" type="sibTrans" cxnId="{6DFCFEBB-1DB1-48B2-90BD-9DA3855548E7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23E30013-6575-44C8-846F-C5A0F1374C9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Índices otimizam consultas, melhorando significativamente a velocidade de acesso a dados.</a:t>
          </a:r>
        </a:p>
      </dgm:t>
    </dgm:pt>
    <dgm:pt modelId="{5437838F-87E5-4809-830C-F60010DDFCD4}" type="parTrans" cxnId="{F635C4C8-E5AB-4831-B21E-9D1F2D51A610}">
      <dgm:prSet/>
      <dgm:spPr/>
      <dgm:t>
        <a:bodyPr/>
        <a:lstStyle/>
        <a:p>
          <a:endParaRPr lang="en-US"/>
        </a:p>
      </dgm:t>
    </dgm:pt>
    <dgm:pt modelId="{0B438FFA-8D65-4008-B275-A6A9D6B69749}" type="sibTrans" cxnId="{F635C4C8-E5AB-4831-B21E-9D1F2D51A610}">
      <dgm:prSet/>
      <dgm:spPr/>
      <dgm:t>
        <a:bodyPr/>
        <a:lstStyle/>
        <a:p>
          <a:endParaRPr lang="en-US"/>
        </a:p>
      </dgm:t>
    </dgm:pt>
    <dgm:pt modelId="{5E77F45D-FAA9-4708-B3CB-45B0C10830D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Criação Cuidadosa</a:t>
          </a:r>
        </a:p>
      </dgm:t>
    </dgm:pt>
    <dgm:pt modelId="{D9D6CC6D-5029-40B9-BCBF-20AC9CC7065C}" type="parTrans" cxnId="{0192D3E7-95F4-4453-83A2-3D2D736CC0BA}">
      <dgm:prSet/>
      <dgm:spPr/>
      <dgm:t>
        <a:bodyPr/>
        <a:lstStyle/>
        <a:p>
          <a:endParaRPr lang="en-US"/>
        </a:p>
      </dgm:t>
    </dgm:pt>
    <dgm:pt modelId="{E15F00F2-AF4C-40EA-831F-EE9064197FA3}" type="sibTrans" cxnId="{0192D3E7-95F4-4453-83A2-3D2D736CC0B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7DAD8BB-8EF4-4244-9FE5-9943A0FEE5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criação de índices deve ser feita com cautela para evitar impactos negativos na performance.</a:t>
          </a:r>
        </a:p>
      </dgm:t>
    </dgm:pt>
    <dgm:pt modelId="{15143269-AF38-40DD-9109-2315B9F3549E}" type="parTrans" cxnId="{DBA85C72-D820-4290-9903-60333C0EA2F8}">
      <dgm:prSet/>
      <dgm:spPr/>
      <dgm:t>
        <a:bodyPr/>
        <a:lstStyle/>
        <a:p>
          <a:endParaRPr lang="en-US"/>
        </a:p>
      </dgm:t>
    </dgm:pt>
    <dgm:pt modelId="{D2BA8C88-8CBD-4BC4-BF96-51EC9735B505}" type="sibTrans" cxnId="{DBA85C72-D820-4290-9903-60333C0EA2F8}">
      <dgm:prSet/>
      <dgm:spPr/>
      <dgm:t>
        <a:bodyPr/>
        <a:lstStyle/>
        <a:p>
          <a:endParaRPr lang="en-US"/>
        </a:p>
      </dgm:t>
    </dgm:pt>
    <dgm:pt modelId="{93603A57-9A7A-454A-BB18-7D34D552BAB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Análise de Planos de Execução</a:t>
          </a:r>
        </a:p>
      </dgm:t>
    </dgm:pt>
    <dgm:pt modelId="{B0A2C6AA-4AFD-4286-AE6B-EF11E426C9AC}" type="parTrans" cxnId="{1F81B583-1132-4C13-9DDD-E357ACBC2A3E}">
      <dgm:prSet/>
      <dgm:spPr/>
      <dgm:t>
        <a:bodyPr/>
        <a:lstStyle/>
        <a:p>
          <a:endParaRPr lang="en-US"/>
        </a:p>
      </dgm:t>
    </dgm:pt>
    <dgm:pt modelId="{16AF531C-643A-4FCD-811D-F5267E097801}" type="sibTrans" cxnId="{1F81B583-1132-4C13-9DDD-E357ACBC2A3E}">
      <dgm:prSet/>
      <dgm:spPr/>
      <dgm:t>
        <a:bodyPr/>
        <a:lstStyle/>
        <a:p>
          <a:endParaRPr lang="en-US"/>
        </a:p>
      </dgm:t>
    </dgm:pt>
    <dgm:pt modelId="{537F461B-28A1-4FE3-9A7B-D0E518377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Analisar planos de execução ajuda a entender o impacto dos índices e ajustar estratégias.</a:t>
          </a:r>
        </a:p>
      </dgm:t>
    </dgm:pt>
    <dgm:pt modelId="{EC85A042-0350-4AF3-A05D-3B7536E560A0}" type="parTrans" cxnId="{A006C197-FD26-4D3E-B621-AC61EB939C09}">
      <dgm:prSet/>
      <dgm:spPr/>
      <dgm:t>
        <a:bodyPr/>
        <a:lstStyle/>
        <a:p>
          <a:endParaRPr lang="en-US"/>
        </a:p>
      </dgm:t>
    </dgm:pt>
    <dgm:pt modelId="{EC46E52C-38E7-46F7-B468-1BE8E6985AE8}" type="sibTrans" cxnId="{A006C197-FD26-4D3E-B621-AC61EB939C09}">
      <dgm:prSet/>
      <dgm:spPr/>
      <dgm:t>
        <a:bodyPr/>
        <a:lstStyle/>
        <a:p>
          <a:endParaRPr lang="en-US"/>
        </a:p>
      </dgm:t>
    </dgm:pt>
    <dgm:pt modelId="{8C587235-E053-4283-80DD-39CA7E1268C6}" type="pres">
      <dgm:prSet presAssocID="{12D2F971-7C54-47A9-A6CB-A30F1F0B1933}" presName="Name0" presStyleCnt="0">
        <dgm:presLayoutVars>
          <dgm:dir/>
          <dgm:resizeHandles val="exact"/>
        </dgm:presLayoutVars>
      </dgm:prSet>
      <dgm:spPr/>
    </dgm:pt>
    <dgm:pt modelId="{8AE99C44-7A2C-40E1-95FA-00D6A7A92891}" type="pres">
      <dgm:prSet presAssocID="{9DA3D18D-946F-4C96-A33C-C4903D0B369E}" presName="compNode" presStyleCnt="0"/>
      <dgm:spPr/>
    </dgm:pt>
    <dgm:pt modelId="{1565082A-71E7-4AB3-837B-62E12CCC4CB2}" type="pres">
      <dgm:prSet presAssocID="{9DA3D18D-946F-4C96-A33C-C4903D0B369E}" presName="pictRect" presStyleLbl="revTx" presStyleIdx="0" presStyleCnt="6">
        <dgm:presLayoutVars>
          <dgm:chMax val="0"/>
          <dgm:bulletEnabled/>
        </dgm:presLayoutVars>
      </dgm:prSet>
      <dgm:spPr/>
    </dgm:pt>
    <dgm:pt modelId="{DA947DD6-3C20-44EF-880F-5016C0F43325}" type="pres">
      <dgm:prSet presAssocID="{9DA3D18D-946F-4C96-A33C-C4903D0B369E}" presName="textRect" presStyleLbl="revTx" presStyleIdx="1" presStyleCnt="6">
        <dgm:presLayoutVars>
          <dgm:bulletEnabled/>
        </dgm:presLayoutVars>
      </dgm:prSet>
      <dgm:spPr/>
    </dgm:pt>
    <dgm:pt modelId="{3E32D7D4-43AD-4353-880A-0447C52BC573}" type="pres">
      <dgm:prSet presAssocID="{4D9CA9C1-85D1-4336-BBEC-6EDE7BA1F0D3}" presName="sibTrans" presStyleLbl="sibTrans2D1" presStyleIdx="0" presStyleCnt="0"/>
      <dgm:spPr/>
    </dgm:pt>
    <dgm:pt modelId="{4F899362-8C54-4182-AB16-C715436840C0}" type="pres">
      <dgm:prSet presAssocID="{5E77F45D-FAA9-4708-B3CB-45B0C10830DC}" presName="compNode" presStyleCnt="0"/>
      <dgm:spPr/>
    </dgm:pt>
    <dgm:pt modelId="{96BD6048-CFAE-4A11-BC41-E12CEC2B8258}" type="pres">
      <dgm:prSet presAssocID="{5E77F45D-FAA9-4708-B3CB-45B0C10830DC}" presName="pictRect" presStyleLbl="revTx" presStyleIdx="2" presStyleCnt="6">
        <dgm:presLayoutVars>
          <dgm:chMax val="0"/>
          <dgm:bulletEnabled/>
        </dgm:presLayoutVars>
      </dgm:prSet>
      <dgm:spPr/>
    </dgm:pt>
    <dgm:pt modelId="{BB6B7BEA-DD64-4F09-9ED5-7C32A0D41031}" type="pres">
      <dgm:prSet presAssocID="{5E77F45D-FAA9-4708-B3CB-45B0C10830DC}" presName="textRect" presStyleLbl="revTx" presStyleIdx="3" presStyleCnt="6">
        <dgm:presLayoutVars>
          <dgm:bulletEnabled/>
        </dgm:presLayoutVars>
      </dgm:prSet>
      <dgm:spPr/>
    </dgm:pt>
    <dgm:pt modelId="{162B4CD2-69A0-4923-B553-AF58CEEB9101}" type="pres">
      <dgm:prSet presAssocID="{E15F00F2-AF4C-40EA-831F-EE9064197FA3}" presName="sibTrans" presStyleLbl="sibTrans2D1" presStyleIdx="0" presStyleCnt="0"/>
      <dgm:spPr/>
    </dgm:pt>
    <dgm:pt modelId="{772E5116-4650-47D6-89C5-5F4DA77BA37A}" type="pres">
      <dgm:prSet presAssocID="{93603A57-9A7A-454A-BB18-7D34D552BAB4}" presName="compNode" presStyleCnt="0"/>
      <dgm:spPr/>
    </dgm:pt>
    <dgm:pt modelId="{F15A9785-ED7F-422C-9111-1F193CFBA906}" type="pres">
      <dgm:prSet presAssocID="{93603A57-9A7A-454A-BB18-7D34D552BAB4}" presName="pictRect" presStyleLbl="revTx" presStyleIdx="4" presStyleCnt="6">
        <dgm:presLayoutVars>
          <dgm:chMax val="0"/>
          <dgm:bulletEnabled/>
        </dgm:presLayoutVars>
      </dgm:prSet>
      <dgm:spPr/>
    </dgm:pt>
    <dgm:pt modelId="{8C8441FC-BE55-4A75-A787-B2A0189D5A22}" type="pres">
      <dgm:prSet presAssocID="{93603A57-9A7A-454A-BB18-7D34D552BAB4}" presName="textRect" presStyleLbl="revTx" presStyleIdx="5" presStyleCnt="6">
        <dgm:presLayoutVars>
          <dgm:bulletEnabled/>
        </dgm:presLayoutVars>
      </dgm:prSet>
      <dgm:spPr/>
    </dgm:pt>
  </dgm:ptLst>
  <dgm:cxnLst>
    <dgm:cxn modelId="{1AD51C5E-6BB7-48AB-B8F3-74A93000F22D}" type="presOf" srcId="{A7DAD8BB-8EF4-4244-9FE5-9943A0FEE549}" destId="{BB6B7BEA-DD64-4F09-9ED5-7C32A0D41031}" srcOrd="0" destOrd="0" presId="urn:microsoft.com/office/officeart/2024/3/layout/hArchList1"/>
    <dgm:cxn modelId="{29F28C47-C46B-40DF-BFE6-CE92B2202F27}" type="presOf" srcId="{4D9CA9C1-85D1-4336-BBEC-6EDE7BA1F0D3}" destId="{3E32D7D4-43AD-4353-880A-0447C52BC573}" srcOrd="0" destOrd="0" presId="urn:microsoft.com/office/officeart/2024/3/layout/hArchList1"/>
    <dgm:cxn modelId="{DBA85C72-D820-4290-9903-60333C0EA2F8}" srcId="{5E77F45D-FAA9-4708-B3CB-45B0C10830DC}" destId="{A7DAD8BB-8EF4-4244-9FE5-9943A0FEE549}" srcOrd="0" destOrd="0" parTransId="{15143269-AF38-40DD-9109-2315B9F3549E}" sibTransId="{D2BA8C88-8CBD-4BC4-BF96-51EC9735B505}"/>
    <dgm:cxn modelId="{1F81B583-1132-4C13-9DDD-E357ACBC2A3E}" srcId="{12D2F971-7C54-47A9-A6CB-A30F1F0B1933}" destId="{93603A57-9A7A-454A-BB18-7D34D552BAB4}" srcOrd="2" destOrd="0" parTransId="{B0A2C6AA-4AFD-4286-AE6B-EF11E426C9AC}" sibTransId="{16AF531C-643A-4FCD-811D-F5267E097801}"/>
    <dgm:cxn modelId="{01217B88-343E-42C3-85B0-F57C4EFC8D73}" type="presOf" srcId="{5E77F45D-FAA9-4708-B3CB-45B0C10830DC}" destId="{96BD6048-CFAE-4A11-BC41-E12CEC2B8258}" srcOrd="0" destOrd="0" presId="urn:microsoft.com/office/officeart/2024/3/layout/hArchList1"/>
    <dgm:cxn modelId="{86E91E8B-85E0-4080-B87C-E0F8F9E78C8D}" type="presOf" srcId="{537F461B-28A1-4FE3-9A7B-D0E518377B64}" destId="{8C8441FC-BE55-4A75-A787-B2A0189D5A22}" srcOrd="0" destOrd="0" presId="urn:microsoft.com/office/officeart/2024/3/layout/hArchList1"/>
    <dgm:cxn modelId="{EF17A18D-F45E-49F3-845A-EC654222F7F8}" type="presOf" srcId="{9DA3D18D-946F-4C96-A33C-C4903D0B369E}" destId="{1565082A-71E7-4AB3-837B-62E12CCC4CB2}" srcOrd="0" destOrd="0" presId="urn:microsoft.com/office/officeart/2024/3/layout/hArchList1"/>
    <dgm:cxn modelId="{37991696-AF34-4DC0-AD5F-94548CD1FC95}" type="presOf" srcId="{23E30013-6575-44C8-846F-C5A0F1374C94}" destId="{DA947DD6-3C20-44EF-880F-5016C0F43325}" srcOrd="0" destOrd="0" presId="urn:microsoft.com/office/officeart/2024/3/layout/hArchList1"/>
    <dgm:cxn modelId="{A006C197-FD26-4D3E-B621-AC61EB939C09}" srcId="{93603A57-9A7A-454A-BB18-7D34D552BAB4}" destId="{537F461B-28A1-4FE3-9A7B-D0E518377B64}" srcOrd="0" destOrd="0" parTransId="{EC85A042-0350-4AF3-A05D-3B7536E560A0}" sibTransId="{EC46E52C-38E7-46F7-B468-1BE8E6985AE8}"/>
    <dgm:cxn modelId="{C3FB40A7-9A5F-47ED-808A-AD20C3AECE69}" type="presOf" srcId="{93603A57-9A7A-454A-BB18-7D34D552BAB4}" destId="{F15A9785-ED7F-422C-9111-1F193CFBA906}" srcOrd="0" destOrd="0" presId="urn:microsoft.com/office/officeart/2024/3/layout/hArchList1"/>
    <dgm:cxn modelId="{337584A8-52B0-4A6A-946A-275918AC80C1}" type="presOf" srcId="{12D2F971-7C54-47A9-A6CB-A30F1F0B1933}" destId="{8C587235-E053-4283-80DD-39CA7E1268C6}" srcOrd="0" destOrd="0" presId="urn:microsoft.com/office/officeart/2024/3/layout/hArchList1"/>
    <dgm:cxn modelId="{6DFCFEBB-1DB1-48B2-90BD-9DA3855548E7}" srcId="{12D2F971-7C54-47A9-A6CB-A30F1F0B1933}" destId="{9DA3D18D-946F-4C96-A33C-C4903D0B369E}" srcOrd="0" destOrd="0" parTransId="{35F6F4A2-2D9F-4AF4-825F-E79940BAA664}" sibTransId="{4D9CA9C1-85D1-4336-BBEC-6EDE7BA1F0D3}"/>
    <dgm:cxn modelId="{F635C4C8-E5AB-4831-B21E-9D1F2D51A610}" srcId="{9DA3D18D-946F-4C96-A33C-C4903D0B369E}" destId="{23E30013-6575-44C8-846F-C5A0F1374C94}" srcOrd="0" destOrd="0" parTransId="{5437838F-87E5-4809-830C-F60010DDFCD4}" sibTransId="{0B438FFA-8D65-4008-B275-A6A9D6B69749}"/>
    <dgm:cxn modelId="{C69FE1D4-2001-467B-A1FD-7CD8826BCF44}" type="presOf" srcId="{E15F00F2-AF4C-40EA-831F-EE9064197FA3}" destId="{162B4CD2-69A0-4923-B553-AF58CEEB9101}" srcOrd="0" destOrd="0" presId="urn:microsoft.com/office/officeart/2024/3/layout/hArchList1"/>
    <dgm:cxn modelId="{0192D3E7-95F4-4453-83A2-3D2D736CC0BA}" srcId="{12D2F971-7C54-47A9-A6CB-A30F1F0B1933}" destId="{5E77F45D-FAA9-4708-B3CB-45B0C10830DC}" srcOrd="1" destOrd="0" parTransId="{D9D6CC6D-5029-40B9-BCBF-20AC9CC7065C}" sibTransId="{E15F00F2-AF4C-40EA-831F-EE9064197FA3}"/>
    <dgm:cxn modelId="{AFA5769D-B0A0-4306-81BF-0ADA66F09626}" type="presParOf" srcId="{8C587235-E053-4283-80DD-39CA7E1268C6}" destId="{8AE99C44-7A2C-40E1-95FA-00D6A7A92891}" srcOrd="0" destOrd="0" presId="urn:microsoft.com/office/officeart/2024/3/layout/hArchList1"/>
    <dgm:cxn modelId="{0A0FB46F-5E44-48B0-A1F9-9F3DF525F2AE}" type="presParOf" srcId="{8AE99C44-7A2C-40E1-95FA-00D6A7A92891}" destId="{1565082A-71E7-4AB3-837B-62E12CCC4CB2}" srcOrd="0" destOrd="0" presId="urn:microsoft.com/office/officeart/2024/3/layout/hArchList1"/>
    <dgm:cxn modelId="{65A8D632-DE9C-47E4-AD8C-1BFE68E424E8}" type="presParOf" srcId="{8AE99C44-7A2C-40E1-95FA-00D6A7A92891}" destId="{DA947DD6-3C20-44EF-880F-5016C0F43325}" srcOrd="1" destOrd="0" presId="urn:microsoft.com/office/officeart/2024/3/layout/hArchList1"/>
    <dgm:cxn modelId="{8A9572A2-82E7-40F8-8679-34F20FAB604E}" type="presParOf" srcId="{8C587235-E053-4283-80DD-39CA7E1268C6}" destId="{3E32D7D4-43AD-4353-880A-0447C52BC573}" srcOrd="1" destOrd="0" presId="urn:microsoft.com/office/officeart/2024/3/layout/hArchList1"/>
    <dgm:cxn modelId="{0C9249A3-CA6D-4703-84C9-D252E2E9A116}" type="presParOf" srcId="{8C587235-E053-4283-80DD-39CA7E1268C6}" destId="{4F899362-8C54-4182-AB16-C715436840C0}" srcOrd="2" destOrd="0" presId="urn:microsoft.com/office/officeart/2024/3/layout/hArchList1"/>
    <dgm:cxn modelId="{350E3FB3-5E03-4AB0-8AD2-C48A124C35E3}" type="presParOf" srcId="{4F899362-8C54-4182-AB16-C715436840C0}" destId="{96BD6048-CFAE-4A11-BC41-E12CEC2B8258}" srcOrd="0" destOrd="0" presId="urn:microsoft.com/office/officeart/2024/3/layout/hArchList1"/>
    <dgm:cxn modelId="{E96EC71E-2C52-47FF-80E1-4FEF140E3328}" type="presParOf" srcId="{4F899362-8C54-4182-AB16-C715436840C0}" destId="{BB6B7BEA-DD64-4F09-9ED5-7C32A0D41031}" srcOrd="1" destOrd="0" presId="urn:microsoft.com/office/officeart/2024/3/layout/hArchList1"/>
    <dgm:cxn modelId="{1150DCAA-3FD1-4706-B99C-6903DD9026C1}" type="presParOf" srcId="{8C587235-E053-4283-80DD-39CA7E1268C6}" destId="{162B4CD2-69A0-4923-B553-AF58CEEB9101}" srcOrd="3" destOrd="0" presId="urn:microsoft.com/office/officeart/2024/3/layout/hArchList1"/>
    <dgm:cxn modelId="{6EB395E9-12A3-4D1C-920A-E7DC3B6DB727}" type="presParOf" srcId="{8C587235-E053-4283-80DD-39CA7E1268C6}" destId="{772E5116-4650-47D6-89C5-5F4DA77BA37A}" srcOrd="4" destOrd="0" presId="urn:microsoft.com/office/officeart/2024/3/layout/hArchList1"/>
    <dgm:cxn modelId="{9A7A42EF-6820-4D8C-9655-ED265979DE52}" type="presParOf" srcId="{772E5116-4650-47D6-89C5-5F4DA77BA37A}" destId="{F15A9785-ED7F-422C-9111-1F193CFBA906}" srcOrd="0" destOrd="0" presId="urn:microsoft.com/office/officeart/2024/3/layout/hArchList1"/>
    <dgm:cxn modelId="{E738A57A-5D35-41EB-B543-CED80877B94C}" type="presParOf" srcId="{772E5116-4650-47D6-89C5-5F4DA77BA37A}" destId="{8C8441FC-BE55-4A75-A787-B2A0189D5A22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E90530-E671-4383-AFFE-6CE06F3DBC03}">
      <dsp:nvSpPr>
        <dsp:cNvPr id="0" name=""/>
        <dsp:cNvSpPr/>
      </dsp:nvSpPr>
      <dsp:spPr>
        <a:xfrm>
          <a:off x="0" y="0"/>
          <a:ext cx="1680960" cy="168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5" r="25311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52AB81-E686-4242-8080-E8A0D56BE102}">
      <dsp:nvSpPr>
        <dsp:cNvPr id="0" name=""/>
        <dsp:cNvSpPr/>
      </dsp:nvSpPr>
      <dsp:spPr>
        <a:xfrm>
          <a:off x="1860960" y="0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Busca Rápida por Igualdade</a:t>
          </a:r>
        </a:p>
      </dsp:txBody>
      <dsp:txXfrm>
        <a:off x="1860960" y="0"/>
        <a:ext cx="5170775" cy="346241"/>
      </dsp:txXfrm>
    </dsp:sp>
    <dsp:sp modelId="{6F3D5E19-C25C-4C14-B08B-22C7D1B570B3}">
      <dsp:nvSpPr>
        <dsp:cNvPr id="0" name=""/>
        <dsp:cNvSpPr/>
      </dsp:nvSpPr>
      <dsp:spPr>
        <a:xfrm>
          <a:off x="1860960" y="346241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Índices HASH proporcionam buscas rápidas e eficientes para consultas exatas baseadas em tabelas de dispersão.</a:t>
          </a:r>
        </a:p>
      </dsp:txBody>
      <dsp:txXfrm>
        <a:off x="1860960" y="346241"/>
        <a:ext cx="5170775" cy="1334718"/>
      </dsp:txXfrm>
    </dsp:sp>
    <dsp:sp modelId="{B11AFACC-B951-403B-B341-5AFA6151AD2D}">
      <dsp:nvSpPr>
        <dsp:cNvPr id="0" name=""/>
        <dsp:cNvSpPr/>
      </dsp:nvSpPr>
      <dsp:spPr>
        <a:xfrm>
          <a:off x="0" y="1815436"/>
          <a:ext cx="1680960" cy="16809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0" r="4" b="5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334B63-7C42-4D30-9104-E00734083079}">
      <dsp:nvSpPr>
        <dsp:cNvPr id="0" name=""/>
        <dsp:cNvSpPr/>
      </dsp:nvSpPr>
      <dsp:spPr>
        <a:xfrm>
          <a:off x="1860960" y="1815436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Limitações em Consultas por Intervalo</a:t>
          </a:r>
        </a:p>
      </dsp:txBody>
      <dsp:txXfrm>
        <a:off x="1860960" y="1815436"/>
        <a:ext cx="5170775" cy="346241"/>
      </dsp:txXfrm>
    </dsp:sp>
    <dsp:sp modelId="{E58E3141-4E6A-4EC5-8669-39B6E87CD327}">
      <dsp:nvSpPr>
        <dsp:cNvPr id="0" name=""/>
        <dsp:cNvSpPr/>
      </dsp:nvSpPr>
      <dsp:spPr>
        <a:xfrm>
          <a:off x="1860960" y="2161678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Índices HASH não suportam consultas que envolvam intervalos de valores, restringindo sua aplicabilidade.</a:t>
          </a:r>
        </a:p>
      </dsp:txBody>
      <dsp:txXfrm>
        <a:off x="1860960" y="2161678"/>
        <a:ext cx="5170775" cy="1334718"/>
      </dsp:txXfrm>
    </dsp:sp>
    <dsp:sp modelId="{EFA6AC67-8999-4FDD-B4CE-470464E2DE1F}">
      <dsp:nvSpPr>
        <dsp:cNvPr id="0" name=""/>
        <dsp:cNvSpPr/>
      </dsp:nvSpPr>
      <dsp:spPr>
        <a:xfrm>
          <a:off x="0" y="3630873"/>
          <a:ext cx="1680960" cy="168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12" r="38540" b="5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95C1021-CA83-4E0A-82AE-CC2529566E34}">
      <dsp:nvSpPr>
        <dsp:cNvPr id="0" name=""/>
        <dsp:cNvSpPr/>
      </dsp:nvSpPr>
      <dsp:spPr>
        <a:xfrm>
          <a:off x="1860960" y="3630873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Restrição em Ordenações</a:t>
          </a:r>
        </a:p>
      </dsp:txBody>
      <dsp:txXfrm>
        <a:off x="1860960" y="3630873"/>
        <a:ext cx="5170775" cy="346241"/>
      </dsp:txXfrm>
    </dsp:sp>
    <dsp:sp modelId="{BCBB1FDA-EA1A-4D44-94D2-F0735B54A9D3}">
      <dsp:nvSpPr>
        <dsp:cNvPr id="0" name=""/>
        <dsp:cNvSpPr/>
      </dsp:nvSpPr>
      <dsp:spPr>
        <a:xfrm>
          <a:off x="1860960" y="3977114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Índices HASH não permitem ordenações naturais dos dados, limitando seu uso em operações que exigem ordenação.</a:t>
          </a:r>
        </a:p>
      </dsp:txBody>
      <dsp:txXfrm>
        <a:off x="1860960" y="3977114"/>
        <a:ext cx="5170775" cy="1334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65082A-71E7-4AB3-837B-62E12CCC4CB2}">
      <dsp:nvSpPr>
        <dsp:cNvPr id="0" name=""/>
        <dsp:cNvSpPr/>
      </dsp:nvSpPr>
      <dsp:spPr>
        <a:xfrm>
          <a:off x="0" y="0"/>
          <a:ext cx="3486150" cy="354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Importância dos Índices</a:t>
          </a:r>
        </a:p>
      </dsp:txBody>
      <dsp:txXfrm>
        <a:off x="0" y="0"/>
        <a:ext cx="3486150" cy="354472"/>
      </dsp:txXfrm>
    </dsp:sp>
    <dsp:sp modelId="{DA947DD6-3C20-44EF-880F-5016C0F43325}">
      <dsp:nvSpPr>
        <dsp:cNvPr id="0" name=""/>
        <dsp:cNvSpPr/>
      </dsp:nvSpPr>
      <dsp:spPr>
        <a:xfrm>
          <a:off x="0" y="354472"/>
          <a:ext cx="3486150" cy="2090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Índices otimizam consultas, melhorando significativamente a velocidade de acesso a dados.</a:t>
          </a:r>
        </a:p>
      </dsp:txBody>
      <dsp:txXfrm>
        <a:off x="0" y="354472"/>
        <a:ext cx="3486150" cy="2090261"/>
      </dsp:txXfrm>
    </dsp:sp>
    <dsp:sp modelId="{96BD6048-CFAE-4A11-BC41-E12CEC2B8258}">
      <dsp:nvSpPr>
        <dsp:cNvPr id="0" name=""/>
        <dsp:cNvSpPr/>
      </dsp:nvSpPr>
      <dsp:spPr>
        <a:xfrm>
          <a:off x="3834765" y="0"/>
          <a:ext cx="3486150" cy="354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Criação Cuidadosa</a:t>
          </a:r>
        </a:p>
      </dsp:txBody>
      <dsp:txXfrm>
        <a:off x="3834765" y="0"/>
        <a:ext cx="3486150" cy="354472"/>
      </dsp:txXfrm>
    </dsp:sp>
    <dsp:sp modelId="{BB6B7BEA-DD64-4F09-9ED5-7C32A0D41031}">
      <dsp:nvSpPr>
        <dsp:cNvPr id="0" name=""/>
        <dsp:cNvSpPr/>
      </dsp:nvSpPr>
      <dsp:spPr>
        <a:xfrm>
          <a:off x="3834765" y="354472"/>
          <a:ext cx="3486150" cy="2090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 criação de índices deve ser feita com cautela para evitar impactos negativos na performance.</a:t>
          </a:r>
        </a:p>
      </dsp:txBody>
      <dsp:txXfrm>
        <a:off x="3834765" y="354472"/>
        <a:ext cx="3486150" cy="2090261"/>
      </dsp:txXfrm>
    </dsp:sp>
    <dsp:sp modelId="{F15A9785-ED7F-422C-9111-1F193CFBA906}">
      <dsp:nvSpPr>
        <dsp:cNvPr id="0" name=""/>
        <dsp:cNvSpPr/>
      </dsp:nvSpPr>
      <dsp:spPr>
        <a:xfrm>
          <a:off x="7669530" y="0"/>
          <a:ext cx="3486150" cy="3544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Análise de Planos de Execução</a:t>
          </a:r>
        </a:p>
      </dsp:txBody>
      <dsp:txXfrm>
        <a:off x="7669530" y="0"/>
        <a:ext cx="3486150" cy="354472"/>
      </dsp:txXfrm>
    </dsp:sp>
    <dsp:sp modelId="{8C8441FC-BE55-4A75-A787-B2A0189D5A22}">
      <dsp:nvSpPr>
        <dsp:cNvPr id="0" name=""/>
        <dsp:cNvSpPr/>
      </dsp:nvSpPr>
      <dsp:spPr>
        <a:xfrm>
          <a:off x="7669530" y="354472"/>
          <a:ext cx="3486150" cy="2090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Analisar planos de execução ajuda a entender o impacto dos índices e ajustar estratégias.</a:t>
          </a:r>
        </a:p>
      </dsp:txBody>
      <dsp:txXfrm>
        <a:off x="7669530" y="354472"/>
        <a:ext cx="3486150" cy="2090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8909D3-87FD-4588-8FEF-D8CD1713EACB}" type="datetimeFigureOut">
              <a:rPr lang="pt-BR" smtClean="0"/>
              <a:t>08/08/2025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5F31D3-EC27-4201-B3C6-F3CF0EDB62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112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por IA poderão estar incorretos.
---
Nesta apresentação, vamos abordar o conceito fundamental dos índices em bancos de dados, os principais tipos utilizados, como criá-los corretamente e os impactos que eles têm na performance das consultas. Também exploraremos ferramentas para análise e otimização, oferecendo uma visão completa sobre o tema.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4119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Índices FULLTEXT são projetados para buscas eficientes em texto, permitindo localizar palavras ou frases em grandes volumes, ideal para sistemas de busca e análise textual.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831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Criar índices requer análise criteriosa para garantir eficiência. Veremos a sintaxe para criação, critérios para decidir quando criar e cuidados para evitar excesso que possa prejudicar o sistema.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9161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comando CREATE INDEX permite criar índices em colunas específicas. Exemplo: CREATE INDEX idx_nome ON tabela(nome). Discutiremos variações e parâmetros disponíveis.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7308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Deve-se considerar frequência de consultas, cardinalidade das colunas, tamanho da tabela e tipos de consultas para criar índices que realmente melhorem a performance.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96137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Muitos índices aumentam o tempo de inserção, atualização e exclusão de dados, além de exigir manutenção. É importante balancear a quantidade e beneficiar o desempenho global.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50950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índices podem melhorar muito as consultas de leitura, porém impactam operações de escrita. Compreender esses trade-offs é fundamental para um banco de dados eficiente.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2194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Com índices, as consultas seletivas que filtram ou ordenam dados são aceleradas, reduzindo significativamente o tempo de resposta e melhorando a experiência do usuário.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31454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Cada índice adicional pode aumentar o tempo de inserções, atualizações e exclusões, pois o banco precisa atualizar as estruturas de índice, causando impacto na performance de escrita.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209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É necessário equilibrar o número e tipo de índices para otimizar tanto as consultas quanto as operações de escrita, levando em conta recursos de hardware e necessidades do sistema.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192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EXPLAIN é uma ferramenta essencial para entender como o banco executa consultas. Com ela, identificamos gargalos e oportunidades para otimizações baseadas em análise do plano de execução.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8107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Vamos começar definindo o que são índices e sua importância. Em seguida, conheceremos os tipos BTREE, HASH e FULLTEXT. Depois estudaremos como e quando criar índices, os impactos na performance e, por fim, o uso do EXPLAIN para análise e otimização de consultas.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393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EXPLAIN mostra informações como tipo de leitura, uso de índices e custo estimado. Saber interpretar esses dados permite avaliar a eficiência de uma consulta.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7161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Analisando o EXPLAIN, é possível identificar varreduras completas, falta de índices ou joins ineficientes, que são causas comuns de lentidão nas consultas.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0770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Com base no plano de execução, podemos criar ou ajustar índices, reescrever consultas e melhorar a estrutura do banco para alcançar melhor performance.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4035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Índices são ferramentas poderosas para otimizar consultas em bancos de dados, mas sua criação deve ser feita com cuidado. Entender os tipos, impactos e como analisar planos de execução é fundamental para manter a performance equilibrada e eficiente.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54575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índices são estruturas que melhoram significativamente a velocidade das consultas, permitindo acesso direto aos dados. Entender sua definição e função ajuda a reconhecer os cenários onde índices são essenciais para o desempenho do banco.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9030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Índices funcionam como índices em livros, mapeando valores específicos para localizações de dados. Eles aceleram a busca evitando varreduras completas, melhorando a eficiência das operações SELECT.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2748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Ao usar índices, o banco pode localizar registros rapidamente por meio de estruturas como árvores ou tabelas hash, reduzindo o custo computacional e o tempo da consulta.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1385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Índices são cruciais em tabelas grandes, consultas frequentes com filtros e joins complexos. Eles melhoram a performance especialmente em ambiente de leitura intensiva.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50824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Cada tipo de índice tem características próprias que os tornam adequados para diferentes tipos de consultas e dados. Vamos explorar as funcionalidades e limitações de cada um.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214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Índices BTREE são árvores balanceadas, eficientes para buscas por intervalos e ordenação. São o tipo mais comum, suportando ordenações e pesquisas rápidas em grandes volumes de dados.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0510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Índices HASH utilizam tabelas de dispersão para buscas rápidas por igualdade, mas não suportam consultas por intervalo ou ordenações, limitando seu uso a casos específicos.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D1E62B-3ECA-45EF-BC97-7A3681BBBD1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6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67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505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58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07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08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55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823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42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94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194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904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77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" name="Imagem 3" descr="código binário de programa abstrato e banco de dados de cubo de matriz colorida">
            <a:extLst>
              <a:ext uri="{FF2B5EF4-FFF2-40B4-BE49-F238E27FC236}">
                <a16:creationId xmlns:a16="http://schemas.microsoft.com/office/drawing/2014/main" id="{C19E4E04-95AF-4F3D-A0B5-775034EDD0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7" r="1531" b="8212"/>
          <a:stretch>
            <a:fillRect/>
          </a:stretch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12025B4-7337-735E-4DC9-E634D2011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20000"/>
                </a:schemeClr>
              </a:gs>
              <a:gs pos="26000">
                <a:schemeClr val="bg1">
                  <a:alpha val="700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D7765A1-E638-E710-4D6B-EF1FD8EA6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910" y="978408"/>
            <a:ext cx="4795819" cy="396996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4600"/>
              <a:t>Índices em Bancos de Dados: Tipos, Criação e Impactos na Performance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658B54-4E18-341B-E40E-5161F309F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8910" y="4948369"/>
            <a:ext cx="4381634" cy="1157436"/>
          </a:xfrm>
        </p:spPr>
        <p:txBody>
          <a:bodyPr anchor="b">
            <a:normAutofit/>
          </a:bodyPr>
          <a:lstStyle/>
          <a:p>
            <a:r>
              <a:rPr lang="pt-BR" sz="2400"/>
              <a:t>Conceitos e práticas para otimizar consultas rapidamente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0CDACD-D191-E642-F686-FCB54B7E5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9570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0768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0ADC930-4304-0C99-37FA-D412D51F4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Utilização do índice FULLTEXT para busca textual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BFA80F3-42D0-2B8E-38E0-B4823788BC7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Eficiência na Busca Textual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Índices FULLTEXT permitem buscas rápidas e precisas em grandes volumes de texto, otimizando pesquisas complexas.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Localização de Palavras e Frases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Permite localizar palavras ou frases específicas, facilitando a análise e recuperação de informações relevantes.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Aplicações em Sistemas de Busca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Ideal para sistemas de busca e análise textual, melhorando a precisão e velocidade da recuperação de dados.</a:t>
            </a:r>
          </a:p>
        </p:txBody>
      </p:sp>
      <p:pic>
        <p:nvPicPr>
          <p:cNvPr id="5" name="Espaço Reservado para Conteúdo 4" descr="Pesquisando arquivos">
            <a:extLst>
              <a:ext uri="{FF2B5EF4-FFF2-40B4-BE49-F238E27FC236}">
                <a16:creationId xmlns:a16="http://schemas.microsoft.com/office/drawing/2014/main" id="{FD25015F-433C-4FC2-9659-D8DA2345E7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3551" r="21526" b="2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566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C83DB6-07DC-A66E-0412-469004765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pt-BR" sz="7400"/>
              <a:t>Como e quando criar índices em bancos de dados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09654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9E8186-8913-36EB-384E-B07C39CF6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Sintaxe e exemplos do comando CREATE INDEX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038C416-9AEF-4750-24BB-846917260B6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Função do CREATE INDEX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O comando CREATE INDEX cria índices para acelerar consultas em colunas de tabelas específicas.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Exemplo de Sintaxe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Exemplo prático: CREATE INDEX idx_nome ON tabela(nome) para criar índice na coluna nome.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Variações e Parâmetros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Discussão sobre diferentes variações e parâmetros que podem ser usados no comando CREATE INDEX.</a:t>
            </a:r>
          </a:p>
        </p:txBody>
      </p:sp>
      <p:pic>
        <p:nvPicPr>
          <p:cNvPr id="5" name="Espaço Reservado para Conteúdo 4" descr="um programador está depurando seu código (o código é espelhado horizontalmente)&#10;&#10;Veja mais arquivos semelhantes:&#10;[url=search/portfolio/248175/?facets={%2235%22:%5B%22technology%22,%22OR%20computer%22,%22OR%20camera%22,%22OR%20internet%22%5D,%229%22:0,%2230%22:%22100%22}][img]http://www.photonullplus.de/misc/istock/istock-thumb-tech.jpg[/img][/url] [url=search/portfolio/248175/?facets={%2235%22:%5B%22job%22,%22OR%20work%22,%22OR%20messenger%22%5D,%229%22:0,%2230%22:%22100%22}][img]http://www.photonullplus.de/misc/istock/istock-thumb-jobs.jpg[/img][/url]&#10;&#10;[url=file_closeup.php?id=9924417][img]file_thumbview_approve.php?size=1&amp;id=9924417[/img][/url] [url=file_closeup.php?id=9880384][img]file_thumbview_approve.php?size=1&amp;id=9880384[/img][/url] [url=file_closeup.php?id=9880369][img]file_thumbview_approve.php?size=1&amp;id=9880369[/img][/url] [url=file_closeup.php?id=9880343][img]file_thumbview_approve.php?size=1&amp;id=9880343[/img][/url] [url=file_closeup.php?id=9880317][img]file_thumbview_approve.php?size=1&amp;id=9880317[/img][/url] [url=file_ closeup.php?id=9422617][img]file_thumbview_approve.php?size=1&amp;id=9422617[/img][/url] [url=file_closeup.php?id=9422623][img]file_thumbview_approve.php?size=1&amp;id=9422623[/img][/url] [url=file_closeup.php?id=16508469][img]file_thumbview_approve.php?size=1&amp;id=16508469[/img][/url] [url=file_closeup.php?id=16863859][img]file_thumbview_approve.php?size=1&amp;id=16863859[/img][/url] [url=file_closeup.php?id=16863845][img]file_thumbview_approve.php?size=1&amp;id=16863845[/img][/url] [url=file_closeup.php?id=17323807][img]file_thumbview_approve.php?size=1&amp;id=17323807[/img][/url] [url=file_closeup.php?id=17323693][img]file_thumbview_approve.php?size=1&amp;id=17323693[/img][/url] [url=file_closeup.php?id=18279006][img]file_thumbview_approve.php?size=1&amp;id=18279006[/img][/url] [url=file_closeup.php?id=18279019][img]file_thumbview_approve.php?size=1&amp;id=18279019[/img][/url]">
            <a:extLst>
              <a:ext uri="{FF2B5EF4-FFF2-40B4-BE49-F238E27FC236}">
                <a16:creationId xmlns:a16="http://schemas.microsoft.com/office/drawing/2014/main" id="{6EA32411-A33C-46BB-87FE-DFF9E3F7C2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2075" r="1132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470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63184A-C7F4-CE90-C8D8-15B17C7ED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Critérios para criação de índices eficientes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Espaço Reservado para Conteúdo 4" descr="http://teekid.com/istockphoto/banner/banner3.jpg">
            <a:extLst>
              <a:ext uri="{FF2B5EF4-FFF2-40B4-BE49-F238E27FC236}">
                <a16:creationId xmlns:a16="http://schemas.microsoft.com/office/drawing/2014/main" id="{ED1E0C46-E562-4A89-AE30-1840F0C812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2761" r="-1" b="17293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D84408-F1B5-633C-422F-243D6E0A900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Frequência de Consultas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Índices devem ser criados com base na frequência com que as consultas são realizadas para otimizar o desempenho.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Cardinalidade das Colunas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A cardinalidade das colunas influencia a eficiência do índice e deve ser avaliada cuidadosamente.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Tamanho da Tabela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O tamanho da tabela impacta o custo e benefício da criação de índices para melhorar a performance.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Tipos de Consultas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É importante considerar os tipos de consultas feitas para criar índices que realmente acelerem as operações.</a:t>
            </a:r>
          </a:p>
        </p:txBody>
      </p:sp>
    </p:spTree>
    <p:extLst>
      <p:ext uri="{BB962C8B-B14F-4D97-AF65-F5344CB8AC3E}">
        <p14:creationId xmlns:p14="http://schemas.microsoft.com/office/powerpoint/2010/main" val="21336275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F19448-F556-6FFB-5F91-479A9A94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Riscos de excesso de índices e manutenção</a:t>
            </a:r>
          </a:p>
        </p:txBody>
      </p:sp>
      <p:pic>
        <p:nvPicPr>
          <p:cNvPr id="5" name="Espaço Reservado para Conteúdo 4" descr="Dados financeiros e do mercado de ações.">
            <a:extLst>
              <a:ext uri="{FF2B5EF4-FFF2-40B4-BE49-F238E27FC236}">
                <a16:creationId xmlns:a16="http://schemas.microsoft.com/office/drawing/2014/main" id="{E59ED32A-833E-4AC5-BE2D-9E1A841BBE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3156" r="18572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5DB0611-9485-D833-0D0E-916DCB44553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Impacto no Tempo de Inserção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Muitos índices aumentam o tempo necessário para inserir dados, afetando a eficiência do banco.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Custo de Atualização e Exclusão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Atualizações e exclusões também são mais lentas devido à necessidade de manutenção dos índices.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Balanceamento Essencial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É fundamental equilibrar a quantidade de índices para otimizar o desempenho geral do sistema.</a:t>
            </a:r>
          </a:p>
        </p:txBody>
      </p:sp>
    </p:spTree>
    <p:extLst>
      <p:ext uri="{BB962C8B-B14F-4D97-AF65-F5344CB8AC3E}">
        <p14:creationId xmlns:p14="http://schemas.microsoft.com/office/powerpoint/2010/main" val="22282224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532CD6-C8F7-8EB1-0C0B-07D3616A4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pt-BR" sz="7400"/>
              <a:t>Impacto dos índices na performance das consultas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22283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1ED986B-0B1C-0733-5CA0-5F06A382E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Melhoria no tempo de resposta das consultas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C3AB800-C426-8B3E-2B69-598D104238B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100" b="1"/>
              <a:t>Uso de índices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1100"/>
              <a:t>Índices permitem buscas seletivas rápidas, filtrando e ordenando dados eficientemente.</a:t>
            </a:r>
          </a:p>
          <a:p>
            <a:pPr marL="0" indent="0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100" b="1"/>
              <a:t>Redução do tempo de resposta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1100"/>
              <a:t>Consultas otimizadas com índices apresentam tempos de resposta significativamente menores.</a:t>
            </a:r>
          </a:p>
          <a:p>
            <a:pPr marL="0" indent="0">
              <a:lnSpc>
                <a:spcPct val="100000"/>
              </a:lnSpc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100" b="1"/>
              <a:t>Melhoria da experiência do usuário</a:t>
            </a:r>
          </a:p>
          <a:p>
            <a:pPr marL="0" lvl="1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1100"/>
              <a:t>Respostas rápidas melhoram a experiência do usuário ao interagir com sistemas de dados.</a:t>
            </a:r>
          </a:p>
        </p:txBody>
      </p:sp>
      <p:pic>
        <p:nvPicPr>
          <p:cNvPr id="5" name="Espaço Reservado para Conteúdo 4" descr="Conceito de tela de LED digital abstrato com luzes desfocadas">
            <a:extLst>
              <a:ext uri="{FF2B5EF4-FFF2-40B4-BE49-F238E27FC236}">
                <a16:creationId xmlns:a16="http://schemas.microsoft.com/office/drawing/2014/main" id="{3DDE9FA8-2168-4461-B2B9-98433F955B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963" r="-2" b="3911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516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A5D8F9-43BF-913E-4640-9BE03938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Possíveis impactos negativos em operações de escrita</a:t>
            </a:r>
          </a:p>
        </p:txBody>
      </p:sp>
      <p:pic>
        <p:nvPicPr>
          <p:cNvPr id="5" name="Espaço Reservado para Conteúdo 4" descr="Interface médica do futuro, um sistema para gerenciar dados médicos obtidos pela varredura da rede neural do cérebro humano. Graças às tecnologias modernas e à ajuda de redes neurais, é possível fazer previsões e diagnosticar doenças em um estágio inicial.">
            <a:extLst>
              <a:ext uri="{FF2B5EF4-FFF2-40B4-BE49-F238E27FC236}">
                <a16:creationId xmlns:a16="http://schemas.microsoft.com/office/drawing/2014/main" id="{FEC65D60-675C-4590-8143-EA4B80587D7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680" r="26844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F9FF26-4551-56F0-9093-DDF38B22FFC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Impacto dos Índices na Escrita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Índices adicionais aumentam o tempo de operações de inserção, atualização e exclusão no banco de dados.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Atualização de Estruturas de Índices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Cada operação de escrita exige atualização das estruturas de índice, afetando a performance geral.</a:t>
            </a:r>
          </a:p>
        </p:txBody>
      </p:sp>
    </p:spTree>
    <p:extLst>
      <p:ext uri="{BB962C8B-B14F-4D97-AF65-F5344CB8AC3E}">
        <p14:creationId xmlns:p14="http://schemas.microsoft.com/office/powerpoint/2010/main" val="146200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22DB9D-F462-2505-F360-C8FE18FB5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Balanceamento entre performance e recursos</a:t>
            </a:r>
          </a:p>
        </p:txBody>
      </p:sp>
      <p:pic>
        <p:nvPicPr>
          <p:cNvPr id="5" name="Espaço Reservado para Conteúdo 4" descr="Interior moderno da sala do servidor, super computador, sala do servidor, datacenter, centro de segurança de dados.">
            <a:extLst>
              <a:ext uri="{FF2B5EF4-FFF2-40B4-BE49-F238E27FC236}">
                <a16:creationId xmlns:a16="http://schemas.microsoft.com/office/drawing/2014/main" id="{5E817C6B-1013-4DF6-9520-5DDD37D6EA6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3154" r="8876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8AAA96-076A-C841-F8C1-E29C4038B2C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Equilíbrio de Índices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O número e tipo de índices devem ser balanceados para otimizar consultas e escritas no banco de dados.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Recursos de Hardware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É importante considerar os recursos de hardware disponíveis para garantir a eficiência do sistema.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Necessidades do Sistema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As necessidades específicas do sistema guiam as decisões para otimizar performance e recursos.</a:t>
            </a:r>
          </a:p>
        </p:txBody>
      </p:sp>
    </p:spTree>
    <p:extLst>
      <p:ext uri="{BB962C8B-B14F-4D97-AF65-F5344CB8AC3E}">
        <p14:creationId xmlns:p14="http://schemas.microsoft.com/office/powerpoint/2010/main" val="31256972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4FEA61-A652-9FCE-C74B-B6B9E628F6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pt-BR" sz="6800"/>
              <a:t>Utilização do EXPLAIN para análise de planos de execução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8757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28853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B1E35EA-FB9C-AE5F-4AB8-1B3D59CC9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22976" y="611650"/>
            <a:ext cx="614476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C2FFF5-A9A7-AF69-B1CB-4A8B7295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288536" cy="5376672"/>
          </a:xfrm>
        </p:spPr>
        <p:txBody>
          <a:bodyPr>
            <a:normAutofit/>
          </a:bodyPr>
          <a:lstStyle/>
          <a:p>
            <a:r>
              <a:rPr lang="pt-BR"/>
              <a:t>Agenda da 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4BF1AF-EE1F-DBBB-A14D-7CA1AC17D3A5}"/>
              </a:ext>
            </a:extLst>
          </p:cNvPr>
          <p:cNvSpPr>
            <a:spLocks noGrp="1"/>
          </p:cNvSpPr>
          <p:nvPr>
            <p:ph idx="1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5522976" y="1042416"/>
            <a:ext cx="6144768" cy="53126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t>Conceito e importância dos índices em bancos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t>Tipos de índices: BTREE, HASH e FULLTEXT</a:t>
            </a:r>
          </a:p>
          <a:p>
            <a:pPr>
              <a:buFont typeface="Arial" panose="020B0604020202020204" pitchFamily="34" charset="0"/>
              <a:buChar char="•"/>
            </a:pPr>
            <a:r>
              <a:t>Como e quando criar índices em bancos de dados</a:t>
            </a:r>
          </a:p>
          <a:p>
            <a:pPr>
              <a:buFont typeface="Arial" panose="020B0604020202020204" pitchFamily="34" charset="0"/>
              <a:buChar char="•"/>
            </a:pPr>
            <a:r>
              <a:t>Impacto dos índices na performance das consultas</a:t>
            </a:r>
          </a:p>
          <a:p>
            <a:pPr>
              <a:buFont typeface="Arial" panose="020B0604020202020204" pitchFamily="34" charset="0"/>
              <a:buChar char="•"/>
            </a:pPr>
            <a:r>
              <a:t>Utilização do EXPLAIN para análise de planos de execução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8535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130C15F-EAC8-5272-8A3A-568209383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interpretar os resultados do EXPLAIN</a:t>
            </a:r>
          </a:p>
        </p:txBody>
      </p:sp>
      <p:pic>
        <p:nvPicPr>
          <p:cNvPr id="5" name="Espaço Reservado para Conteúdo 4" descr="Ilustração 3D">
            <a:extLst>
              <a:ext uri="{FF2B5EF4-FFF2-40B4-BE49-F238E27FC236}">
                <a16:creationId xmlns:a16="http://schemas.microsoft.com/office/drawing/2014/main" id="{6480CB4C-3C50-45D5-89A3-CE3CDB6D73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2411" b="-3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25C09A5-5443-9BDC-F430-030F287589F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Informações exibidas pelo EXPLAIN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EXPLAIN apresenta o tipo de leitura, uso de índices e custo estimado das consultas SQL.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Avaliação da eficiência da consulta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Interpretar os dados do EXPLAIN ajuda a identificar gargalos e otimizar a consulta para melhor desempenho.</a:t>
            </a:r>
          </a:p>
        </p:txBody>
      </p:sp>
    </p:spTree>
    <p:extLst>
      <p:ext uri="{BB962C8B-B14F-4D97-AF65-F5344CB8AC3E}">
        <p14:creationId xmlns:p14="http://schemas.microsoft.com/office/powerpoint/2010/main" val="145407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8057C55-F970-B45E-1C88-27E21416A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Identificação de consultas subótimas e gargalos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F85159B-F8EC-5109-B019-D1468C545C9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Varreduras Completas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Varreduras completas indicam que o banco está lendo muitas linhas, causando lentidão na consulta.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Falta de Índices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A ausência de índices apropriados dificulta o acesso eficiente aos dados, aumentando o tempo de resposta.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Joins Ineficientes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Joins mal planejados resultam em operações custosas e lentas durante a execução da consulta.</a:t>
            </a:r>
          </a:p>
        </p:txBody>
      </p:sp>
      <p:pic>
        <p:nvPicPr>
          <p:cNvPr id="5" name="Espaço Reservado para Conteúdo 4" descr="Código do ADN na grande tela do diodo emissor de luz">
            <a:extLst>
              <a:ext uri="{FF2B5EF4-FFF2-40B4-BE49-F238E27FC236}">
                <a16:creationId xmlns:a16="http://schemas.microsoft.com/office/drawing/2014/main" id="{8BCFDF38-F008-42B0-918D-F44C12D3FA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202" r="49199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3743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CA98A8-BB0A-75BB-DFBB-CA53A715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Otimização baseada em análise de planos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Espaço Reservado para Conteúdo 4" descr="Data center moderno e fundo de tecnologia">
            <a:extLst>
              <a:ext uri="{FF2B5EF4-FFF2-40B4-BE49-F238E27FC236}">
                <a16:creationId xmlns:a16="http://schemas.microsoft.com/office/drawing/2014/main" id="{202CDECD-7109-4064-8612-A0B0E341EE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061" r="37402" b="1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8CBEED-C02F-BBA4-E929-BE59752002A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Análise de Plano de Execução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O plano de execução ajuda a identificar gargalos e oportunidades de otimização em consultas de banco de dados.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Criação e Ajuste de Índices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Índices bem configurados aceleram consultas e melhoram a eficiência do acesso aos dados.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Reescrita de Consultas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Reescrever consultas SQL pode reduzir o tempo de execução e melhorar a performance geral.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Melhoria da Estrutura do Banco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Ajustar a estrutura do banco de dados contribui para um desempenho mais rápido e eficiente.</a:t>
            </a:r>
          </a:p>
        </p:txBody>
      </p:sp>
    </p:spTree>
    <p:extLst>
      <p:ext uri="{BB962C8B-B14F-4D97-AF65-F5344CB8AC3E}">
        <p14:creationId xmlns:p14="http://schemas.microsoft.com/office/powerpoint/2010/main" val="2308672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84F070-8396-42B6-1E0D-A733EC8C3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pt-BR" sz="6800"/>
              <a:t>Conclusão</a:t>
            </a:r>
          </a:p>
        </p:txBody>
      </p:sp>
      <p:graphicFrame>
        <p:nvGraphicFramePr>
          <p:cNvPr id="11" name="Espaço Reservado para Conteúdo 2">
            <a:extLst>
              <a:ext uri="{FF2B5EF4-FFF2-40B4-BE49-F238E27FC236}">
                <a16:creationId xmlns:a16="http://schemas.microsoft.com/office/drawing/2014/main" id="{0E7F8B3B-5E27-8F87-1D48-945D49196C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068001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21208" y="3785616"/>
          <a:ext cx="11155680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181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36CE94-928F-9039-3742-5E0897907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pt-BR" sz="6800"/>
              <a:t>Conceito e importância dos índices em bancos de dados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5830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C3209E-0257-F2BF-12F7-CD2D94314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Definição de índices e sua função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Espaço Reservado para Conteúdo 4" descr="Fundo abstrato da tecnologia">
            <a:extLst>
              <a:ext uri="{FF2B5EF4-FFF2-40B4-BE49-F238E27FC236}">
                <a16:creationId xmlns:a16="http://schemas.microsoft.com/office/drawing/2014/main" id="{385C8803-3275-4521-8149-0702DB5ED9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7867" y="2429691"/>
            <a:ext cx="5574822" cy="3916313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9DB4E29-BEA9-92C0-09DF-D18440D622F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507224" y="1088136"/>
            <a:ext cx="4160520" cy="52578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Função do Índice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Índices mapeiam valores para localizar dados específicos de forma rápida e eficiente.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Melhoria de Busca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Eles evitam varreduras completas, acelerando operações SELECT no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146804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8EE644-E6F4-F3B0-1C50-35175A515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Como índices aceleram as consultas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D02B556-6A35-3F03-9526-B4E7A959F9B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Uso de Índices em Bancos de Dados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Os índices permitem localizar registros rapidamente, melhorando a eficiência das consultas no banco de dados.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Redução do Custo Computacional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Índices diminuem o custo computacional ao reduzir o tempo necessário para encontrar dados específicos.</a:t>
            </a:r>
          </a:p>
        </p:txBody>
      </p:sp>
      <p:pic>
        <p:nvPicPr>
          <p:cNvPr id="5" name="Espaço Reservado para Conteúdo 4" descr="Arquivos em fundo digital">
            <a:extLst>
              <a:ext uri="{FF2B5EF4-FFF2-40B4-BE49-F238E27FC236}">
                <a16:creationId xmlns:a16="http://schemas.microsoft.com/office/drawing/2014/main" id="{92403133-8C9C-495A-A5BF-CE462246728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1915" r="14845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9686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81663A-55CA-124D-D49C-F4C30E1DC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166420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7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Cenários em que índices são essenciais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367C65-B72C-202E-98A7-9B20F8F2F5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58C32-DE71-E6B3-A032-D3EA9CB0F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04688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Espaço Reservado para Conteúdo 4" descr="numerais e finanças">
            <a:extLst>
              <a:ext uri="{FF2B5EF4-FFF2-40B4-BE49-F238E27FC236}">
                <a16:creationId xmlns:a16="http://schemas.microsoft.com/office/drawing/2014/main" id="{147438E4-8E9D-4B10-855D-AF181243C0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4569" b="1"/>
          <a:stretch>
            <a:fillRect/>
          </a:stretch>
        </p:blipFill>
        <p:spPr>
          <a:xfrm>
            <a:off x="517867" y="2834640"/>
            <a:ext cx="5020056" cy="3511296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DFAB9FE-48B8-B308-080A-62FCEC5C302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63056" y="978408"/>
            <a:ext cx="5504688" cy="53675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Tabelas Grandes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Índices são fundamentais para acelerar consultas em tabelas com grande volume de dados.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Consultas com Filtros Frequentes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Consultas que aplicam filtros frequentes se beneficiam da presença de índices para resposta rápida.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Joins Complexos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Joins entre múltiplas tabelas complexas são otimizados com índices adequados nas colunas envolvidas.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Ambientes de Leitura Intensiva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Índices melhoram significativamente a performance em sistemas com predominância de leituras.</a:t>
            </a:r>
          </a:p>
        </p:txBody>
      </p:sp>
    </p:spTree>
    <p:extLst>
      <p:ext uri="{BB962C8B-B14F-4D97-AF65-F5344CB8AC3E}">
        <p14:creationId xmlns:p14="http://schemas.microsoft.com/office/powerpoint/2010/main" val="717888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F2F22B4-54C2-058C-5582-8F5BD54C5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pt-BR" sz="7400"/>
              <a:t>Tipos de índices: BTREE, HASH e FULLTEXT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7143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41F12B5-2FAD-9882-68B1-8FA630C73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Características e funcionamento do índice BTREE</a:t>
            </a:r>
          </a:p>
        </p:txBody>
      </p:sp>
      <p:pic>
        <p:nvPicPr>
          <p:cNvPr id="5" name="Espaço Reservado para Conteúdo 4" descr="As bolhas de comunicação vermelhas com espaço de cópia são conectadas umas às outras com setas pretas. Esta imagem mostra as mídias sociais e a comunicação online entre as pessoas.">
            <a:extLst>
              <a:ext uri="{FF2B5EF4-FFF2-40B4-BE49-F238E27FC236}">
                <a16:creationId xmlns:a16="http://schemas.microsoft.com/office/drawing/2014/main" id="{C2C2C56D-0689-4EED-86CF-B4481E428C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914" r="32814" b="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10A4669-FC30-2DA7-FE7D-4D97865660C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Estrutura Balanceada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Índices BTREE utilizam árvores balanceadas para garantir eficiência em buscas e inserções.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Busca por Intervalos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BTREE é eficiente para consultas que envolvem buscas por intervalos em grandes volumes de dados.</a:t>
            </a:r>
          </a:p>
          <a:p>
            <a:pPr marL="0" indent="0">
              <a:spcBef>
                <a:spcPts val="2500"/>
              </a:spcBef>
              <a:buFont typeface="Arial" panose="020B0604020202020204" pitchFamily="34" charset="0"/>
              <a:buNone/>
            </a:pPr>
            <a:r>
              <a:rPr lang="pt-BR" sz="1400" b="1"/>
              <a:t>Ordenação Rápida</a:t>
            </a:r>
          </a:p>
          <a:p>
            <a:pPr marL="0" lvl="1" indent="0">
              <a:buFont typeface="Arial" panose="020B0604020202020204" pitchFamily="34" charset="0"/>
              <a:buNone/>
            </a:pPr>
            <a:r>
              <a:rPr lang="pt-BR" sz="1400"/>
              <a:t>BTREE suporta ordenação rápida de dados, facilitando consultas ordenadas em bancos de dados.</a:t>
            </a:r>
          </a:p>
        </p:txBody>
      </p:sp>
    </p:spTree>
    <p:extLst>
      <p:ext uri="{BB962C8B-B14F-4D97-AF65-F5344CB8AC3E}">
        <p14:creationId xmlns:p14="http://schemas.microsoft.com/office/powerpoint/2010/main" val="14327514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EC5152-74F3-3F5B-5B90-F6E42D44B4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pt-BR" sz="4000"/>
              <a:t>Aplicações e limitações do índice HASH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4D05D179-D05D-4F9D-9B88-76EE0D3E11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61935235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6008" y="1042416"/>
          <a:ext cx="7031736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60483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88E9BA34C6C148AF6DC72DE0F2893F" ma:contentTypeVersion="10" ma:contentTypeDescription="Crie um novo documento." ma:contentTypeScope="" ma:versionID="3f4b864579bd6868193f8839407e4f70">
  <xsd:schema xmlns:xsd="http://www.w3.org/2001/XMLSchema" xmlns:xs="http://www.w3.org/2001/XMLSchema" xmlns:p="http://schemas.microsoft.com/office/2006/metadata/properties" xmlns:ns2="178e488a-6f9a-442f-ae29-977423c03411" xmlns:ns3="43a6ea59-dd05-4406-8a86-c4b3dddac9f0" targetNamespace="http://schemas.microsoft.com/office/2006/metadata/properties" ma:root="true" ma:fieldsID="96cfe05585e83f2cf00ad0d9d2ba68cd" ns2:_="" ns3:_="">
    <xsd:import namespace="178e488a-6f9a-442f-ae29-977423c03411"/>
    <xsd:import namespace="43a6ea59-dd05-4406-8a86-c4b3dddac9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e488a-6f9a-442f-ae29-977423c034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8bee0d7d-e0dd-4976-8ad4-cb0783d2a5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6ea59-dd05-4406-8a86-c4b3dddac9f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480fa06d-068f-4ba2-a608-44dc22705d1e}" ma:internalName="TaxCatchAll" ma:showField="CatchAllData" ma:web="43a6ea59-dd05-4406-8a86-c4b3dddac9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78e488a-6f9a-442f-ae29-977423c03411">
      <Terms xmlns="http://schemas.microsoft.com/office/infopath/2007/PartnerControls"/>
    </lcf76f155ced4ddcb4097134ff3c332f>
    <TaxCatchAll xmlns="43a6ea59-dd05-4406-8a86-c4b3dddac9f0" xsi:nil="true"/>
  </documentManagement>
</p:properties>
</file>

<file path=customXml/itemProps1.xml><?xml version="1.0" encoding="utf-8"?>
<ds:datastoreItem xmlns:ds="http://schemas.openxmlformats.org/officeDocument/2006/customXml" ds:itemID="{4281D03E-D3A3-42F8-9B0D-1F266AA77EE2}"/>
</file>

<file path=customXml/itemProps2.xml><?xml version="1.0" encoding="utf-8"?>
<ds:datastoreItem xmlns:ds="http://schemas.openxmlformats.org/officeDocument/2006/customXml" ds:itemID="{3AEFB294-9070-4D3F-B5E7-CEB1B05925AC}"/>
</file>

<file path=customXml/itemProps3.xml><?xml version="1.0" encoding="utf-8"?>
<ds:datastoreItem xmlns:ds="http://schemas.openxmlformats.org/officeDocument/2006/customXml" ds:itemID="{14809C06-4EA9-416D-B183-1D2DF1623F8E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2139</Words>
  <Application>Microsoft Office PowerPoint</Application>
  <PresentationFormat>Widescreen</PresentationFormat>
  <Paragraphs>169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Aptos</vt:lpstr>
      <vt:lpstr>Arial</vt:lpstr>
      <vt:lpstr>Bierstadt</vt:lpstr>
      <vt:lpstr>Neue Haas Grotesk Text Pro</vt:lpstr>
      <vt:lpstr>GestaltVTI</vt:lpstr>
      <vt:lpstr>Índices em Bancos de Dados: Tipos, Criação e Impactos na Performance</vt:lpstr>
      <vt:lpstr>Agenda da Apresentação</vt:lpstr>
      <vt:lpstr>Conceito e importância dos índices em bancos de dados</vt:lpstr>
      <vt:lpstr>Definição de índices e sua função</vt:lpstr>
      <vt:lpstr>Como índices aceleram as consultas</vt:lpstr>
      <vt:lpstr>Cenários em que índices são essenciais</vt:lpstr>
      <vt:lpstr>Tipos de índices: BTREE, HASH e FULLTEXT</vt:lpstr>
      <vt:lpstr>Características e funcionamento do índice BTREE</vt:lpstr>
      <vt:lpstr>Aplicações e limitações do índice HASH</vt:lpstr>
      <vt:lpstr>Utilização do índice FULLTEXT para busca textual</vt:lpstr>
      <vt:lpstr>Como e quando criar índices em bancos de dados</vt:lpstr>
      <vt:lpstr>Sintaxe e exemplos do comando CREATE INDEX</vt:lpstr>
      <vt:lpstr>Critérios para criação de índices eficientes</vt:lpstr>
      <vt:lpstr>Riscos de excesso de índices e manutenção</vt:lpstr>
      <vt:lpstr>Impacto dos índices na performance das consultas</vt:lpstr>
      <vt:lpstr>Melhoria no tempo de resposta das consultas</vt:lpstr>
      <vt:lpstr>Possíveis impactos negativos em operações de escrita</vt:lpstr>
      <vt:lpstr>Balanceamento entre performance e recursos</vt:lpstr>
      <vt:lpstr>Utilização do EXPLAIN para análise de planos de execução</vt:lpstr>
      <vt:lpstr>Como interpretar os resultados do EXPLAIN</vt:lpstr>
      <vt:lpstr>Identificação de consultas subótimas e gargalos</vt:lpstr>
      <vt:lpstr>Otimização baseada em análise de planos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celso luis caldeira</dc:creator>
  <cp:lastModifiedBy>celso luis caldeira</cp:lastModifiedBy>
  <cp:revision>1</cp:revision>
  <dcterms:created xsi:type="dcterms:W3CDTF">2025-08-08T14:23:13Z</dcterms:created>
  <dcterms:modified xsi:type="dcterms:W3CDTF">2025-08-08T14:32:54Z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0x0101003688E9BA34C6C148AF6DC72DE0F2893F</vt:lpwstr>
  </property>
</Properties>
</file>